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14"/>
  </p:notesMasterIdLst>
  <p:sldIdLst>
    <p:sldId id="1857" r:id="rId2"/>
    <p:sldId id="1871" r:id="rId3"/>
    <p:sldId id="1870" r:id="rId4"/>
    <p:sldId id="1859" r:id="rId5"/>
    <p:sldId id="1860" r:id="rId6"/>
    <p:sldId id="1861" r:id="rId7"/>
    <p:sldId id="1862" r:id="rId8"/>
    <p:sldId id="1865" r:id="rId9"/>
    <p:sldId id="1866" r:id="rId10"/>
    <p:sldId id="1869" r:id="rId11"/>
    <p:sldId id="1867" r:id="rId12"/>
    <p:sldId id="1864" r:id="rId13"/>
  </p:sldIdLst>
  <p:sldSz cx="12192000" cy="6858000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83"/>
    <p:restoredTop sz="96327"/>
  </p:normalViewPr>
  <p:slideViewPr>
    <p:cSldViewPr snapToGrid="0">
      <p:cViewPr varScale="1">
        <p:scale>
          <a:sx n="178" d="100"/>
          <a:sy n="178" d="100"/>
        </p:scale>
        <p:origin x="19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287E-D527-974B-B600-3E9121D74DD6}" type="datetimeFigureOut">
              <a:t>26.09.2025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B2716-3F43-D944-8DC3-572DF6A1D1B0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36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7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45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8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7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8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5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6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0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1314532" y="2408241"/>
            <a:ext cx="4320117" cy="1216025"/>
          </a:xfrm>
        </p:spPr>
        <p:txBody>
          <a:bodyPr anchor="ctr"/>
          <a:lstStyle>
            <a:lvl1pPr marL="0" indent="0" algn="r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5896240" y="2408241"/>
            <a:ext cx="4320117" cy="1216025"/>
          </a:xfrm>
        </p:spPr>
        <p:txBody>
          <a:bodyPr anchor="ctr"/>
          <a:lstStyle>
            <a:lvl1pPr marL="0" indent="0" algn="l">
              <a:buNone/>
              <a:defRPr sz="44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1598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C764DE79-268F-4C1A-8933-263129D2AF90}" type="datetimeFigureOut">
              <a:rPr lang="en-US" dirty="0"/>
              <a:t>9/26/25</a:t>
            </a:fld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ctr" defTabSz="914377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rize-ai/phoenix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arize.com/phoenix/prompt-engineering/use-cases-prompts/prompt-optimization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1.argilla.io/en/latest/index.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ragas.io/en/stable/getstarted/rag_eval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hoenix.arize.com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arize.com/phoenix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803CA0-CA83-0715-D99D-ED56FA898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Retrieval Augmented Generation (RAG)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E6DEB9A-64E0-431F-1375-D9AD6797C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15878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B2EC4-DDA4-EA73-4030-2074054D9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DD3B6B-4DB3-850B-247F-3035EF6B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20" y="2857500"/>
            <a:ext cx="445834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l-PL"/>
              <a:t>Monitor, analyze, evaluate and optimize </a:t>
            </a:r>
            <a:br>
              <a:rPr lang="pl-PL"/>
            </a:br>
            <a:r>
              <a:rPr lang="pl-PL"/>
              <a:t>with Arize Phoenix</a:t>
            </a:r>
          </a:p>
        </p:txBody>
      </p: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327CDE4D-807D-D8F8-F5F3-B42E9B01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66" y="0"/>
            <a:ext cx="771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A2CD1-D52E-BDC4-AFA3-BBBC630A4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026636-6DE3-4406-757D-A2A4C7C9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20" y="2857500"/>
            <a:ext cx="445834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l-PL"/>
              <a:t>Monitor, analyze, evaluate and optimize </a:t>
            </a:r>
            <a:br>
              <a:rPr lang="pl-PL"/>
            </a:br>
            <a:r>
              <a:rPr lang="pl-PL"/>
              <a:t>with Arize Phoenix</a:t>
            </a:r>
          </a:p>
        </p:txBody>
      </p: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18345077-F6DC-B76A-8844-75DE8E1F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66611"/>
            <a:ext cx="7772400" cy="41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9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6146F-CBEE-2F2B-693B-D31646D93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1ABC4B-728C-75C5-54BC-4A825909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20" y="2857500"/>
            <a:ext cx="445834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l-PL"/>
              <a:t>Gather feedback with Argilla</a:t>
            </a:r>
          </a:p>
        </p:txBody>
      </p:sp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31187718-4618-80EF-7BDD-7074D1060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80" y="462218"/>
            <a:ext cx="7772400" cy="59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7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015BBAAF-749A-8078-B31D-5ED2DD02BF96}"/>
              </a:ext>
            </a:extLst>
          </p:cNvPr>
          <p:cNvSpPr/>
          <p:nvPr/>
        </p:nvSpPr>
        <p:spPr>
          <a:xfrm>
            <a:off x="5028009" y="721520"/>
            <a:ext cx="2135981" cy="8358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Query</a:t>
            </a:r>
            <a:endParaRPr lang="pl-PL" sz="16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8269DD7F-E305-727D-4A2B-0EA860AAF6AB}"/>
              </a:ext>
            </a:extLst>
          </p:cNvPr>
          <p:cNvSpPr/>
          <p:nvPr/>
        </p:nvSpPr>
        <p:spPr>
          <a:xfrm>
            <a:off x="7791450" y="3429000"/>
            <a:ext cx="2135981" cy="8358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Context</a:t>
            </a:r>
            <a:endParaRPr lang="pl-PL" sz="16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1201D425-8617-6009-9E5B-232FAB58E9CC}"/>
              </a:ext>
            </a:extLst>
          </p:cNvPr>
          <p:cNvSpPr/>
          <p:nvPr/>
        </p:nvSpPr>
        <p:spPr>
          <a:xfrm>
            <a:off x="2264569" y="3429000"/>
            <a:ext cx="2135981" cy="8358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latin typeface="Franklin Gothic Book" panose="020B0503020102020204" pitchFamily="34" charset="0"/>
              </a:rPr>
              <a:t>Response</a:t>
            </a:r>
            <a:endParaRPr lang="pl-PL" sz="160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6F842DA-5A5A-2657-EC90-54B19FE68212}"/>
              </a:ext>
            </a:extLst>
          </p:cNvPr>
          <p:cNvGrpSpPr/>
          <p:nvPr/>
        </p:nvGrpSpPr>
        <p:grpSpPr>
          <a:xfrm>
            <a:off x="7308056" y="1750219"/>
            <a:ext cx="3185792" cy="1400175"/>
            <a:chOff x="7308056" y="1750219"/>
            <a:chExt cx="3185792" cy="1400175"/>
          </a:xfrm>
        </p:grpSpPr>
        <p:cxnSp>
          <p:nvCxnSpPr>
            <p:cNvPr id="7" name="Łącznik prosty ze strzałką 6">
              <a:extLst>
                <a:ext uri="{FF2B5EF4-FFF2-40B4-BE49-F238E27FC236}">
                  <a16:creationId xmlns:a16="http://schemas.microsoft.com/office/drawing/2014/main" id="{0E864DA9-1E2E-0EFC-52C0-B5233DC9994A}"/>
                </a:ext>
              </a:extLst>
            </p:cNvPr>
            <p:cNvCxnSpPr>
              <a:cxnSpLocks/>
            </p:cNvCxnSpPr>
            <p:nvPr/>
          </p:nvCxnSpPr>
          <p:spPr>
            <a:xfrm>
              <a:off x="7308056" y="1750219"/>
              <a:ext cx="1271588" cy="140017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D1BDDBD8-B4DF-2874-D2E2-31E0D0D33A6D}"/>
                </a:ext>
              </a:extLst>
            </p:cNvPr>
            <p:cNvSpPr txBox="1"/>
            <p:nvPr/>
          </p:nvSpPr>
          <p:spPr>
            <a:xfrm>
              <a:off x="8343900" y="1978819"/>
              <a:ext cx="21499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/>
                <a:t>Context relevance</a:t>
              </a:r>
            </a:p>
            <a:p>
              <a:r>
                <a:rPr lang="pl-PL" sz="800"/>
                <a:t>Is the retrieved context relevant to the query?</a:t>
              </a:r>
            </a:p>
          </p:txBody>
        </p:sp>
      </p:grp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6A7CB14-20E4-4996-D42F-6E10266F4EDD}"/>
              </a:ext>
            </a:extLst>
          </p:cNvPr>
          <p:cNvSpPr txBox="1"/>
          <p:nvPr/>
        </p:nvSpPr>
        <p:spPr>
          <a:xfrm>
            <a:off x="5990742" y="6446666"/>
            <a:ext cx="61042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800"/>
              <a:t>basing on: https://www.trulens.org/getting_started/core_concepts/rag_triad/</a:t>
            </a: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225A13E-7E66-4874-F66F-AD7F83BDC748}"/>
              </a:ext>
            </a:extLst>
          </p:cNvPr>
          <p:cNvGrpSpPr/>
          <p:nvPr/>
        </p:nvGrpSpPr>
        <p:grpSpPr>
          <a:xfrm>
            <a:off x="4570808" y="3846908"/>
            <a:ext cx="3050381" cy="606697"/>
            <a:chOff x="4570808" y="3846908"/>
            <a:chExt cx="3050381" cy="606697"/>
          </a:xfrm>
        </p:grpSpPr>
        <p:cxnSp>
          <p:nvCxnSpPr>
            <p:cNvPr id="8" name="Łącznik prosty ze strzałką 7">
              <a:extLst>
                <a:ext uri="{FF2B5EF4-FFF2-40B4-BE49-F238E27FC236}">
                  <a16:creationId xmlns:a16="http://schemas.microsoft.com/office/drawing/2014/main" id="{019F94FB-861F-A043-64F2-5A045466B9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0808" y="3846908"/>
              <a:ext cx="3050381" cy="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pole tekstowe 16">
              <a:extLst>
                <a:ext uri="{FF2B5EF4-FFF2-40B4-BE49-F238E27FC236}">
                  <a16:creationId xmlns:a16="http://schemas.microsoft.com/office/drawing/2014/main" id="{4893A791-7BD4-A093-6652-225C7B61828F}"/>
                </a:ext>
              </a:extLst>
            </p:cNvPr>
            <p:cNvSpPr txBox="1"/>
            <p:nvPr/>
          </p:nvSpPr>
          <p:spPr>
            <a:xfrm>
              <a:off x="5158108" y="4022718"/>
              <a:ext cx="19992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400"/>
                <a:t>Groundedness</a:t>
              </a:r>
            </a:p>
            <a:p>
              <a:pPr algn="ctr"/>
              <a:r>
                <a:rPr lang="pl-PL" sz="800"/>
                <a:t>Is the response supported by the context?</a:t>
              </a:r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C180897C-AC7C-1BF7-3167-64C4FC27FC28}"/>
              </a:ext>
            </a:extLst>
          </p:cNvPr>
          <p:cNvGrpSpPr/>
          <p:nvPr/>
        </p:nvGrpSpPr>
        <p:grpSpPr>
          <a:xfrm>
            <a:off x="2332926" y="1750219"/>
            <a:ext cx="2551019" cy="1400175"/>
            <a:chOff x="2332926" y="1750219"/>
            <a:chExt cx="2551019" cy="1400175"/>
          </a:xfrm>
        </p:grpSpPr>
        <p:cxnSp>
          <p:nvCxnSpPr>
            <p:cNvPr id="14" name="Łącznik prosty ze strzałką 13">
              <a:extLst>
                <a:ext uri="{FF2B5EF4-FFF2-40B4-BE49-F238E27FC236}">
                  <a16:creationId xmlns:a16="http://schemas.microsoft.com/office/drawing/2014/main" id="{DD50EA99-5CBF-63C4-0542-CC0A12C3E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357" y="1750219"/>
              <a:ext cx="1271588" cy="140017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pole tekstowe 17">
              <a:extLst>
                <a:ext uri="{FF2B5EF4-FFF2-40B4-BE49-F238E27FC236}">
                  <a16:creationId xmlns:a16="http://schemas.microsoft.com/office/drawing/2014/main" id="{9641FACC-8291-69DE-0A24-8A3F48A803BB}"/>
                </a:ext>
              </a:extLst>
            </p:cNvPr>
            <p:cNvSpPr txBox="1"/>
            <p:nvPr/>
          </p:nvSpPr>
          <p:spPr>
            <a:xfrm>
              <a:off x="2332926" y="1978818"/>
              <a:ext cx="17379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l-PL" sz="1400"/>
                <a:t>Answer Relevance</a:t>
              </a:r>
            </a:p>
            <a:p>
              <a:pPr algn="r"/>
              <a:r>
                <a:rPr lang="pl-PL" sz="800"/>
                <a:t>Is the answer relevant to the query?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5C07-182B-7C87-6662-343E6E00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A828119-6350-DBCB-B312-04B42820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83" y="4898494"/>
            <a:ext cx="6743700" cy="1803400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331B9656-948C-E653-0B43-453C973F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933" y="500506"/>
            <a:ext cx="7772400" cy="35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3EDA3CA6-C8F8-192D-EC4B-8D4B2C2A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4547"/>
            <a:ext cx="7772400" cy="67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0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9F8BF-2232-8481-040C-707969931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CFC2252-62E2-2D36-16DB-37537BD4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7855"/>
            <a:ext cx="7772400" cy="530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0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D8709A-437A-BD47-D8DB-4F012540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20" y="2857500"/>
            <a:ext cx="4458346" cy="1143000"/>
          </a:xfrm>
        </p:spPr>
        <p:txBody>
          <a:bodyPr>
            <a:normAutofit/>
          </a:bodyPr>
          <a:lstStyle/>
          <a:p>
            <a:pPr algn="l"/>
            <a:r>
              <a:rPr lang="pl-PL"/>
              <a:t>We need…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323E618-CED4-0A81-A6EA-E041B9CF2F3A}"/>
              </a:ext>
            </a:extLst>
          </p:cNvPr>
          <p:cNvSpPr txBox="1"/>
          <p:nvPr/>
        </p:nvSpPr>
        <p:spPr>
          <a:xfrm>
            <a:off x="4881966" y="1669183"/>
            <a:ext cx="5593070" cy="3348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sz="2400"/>
              <a:t>From experts: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pl-PL" sz="2400"/>
              <a:t>Queries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pl-PL" sz="2400"/>
              <a:t>Reference response (golden truth)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l-PL" sz="2400"/>
              <a:t>From RAG system: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pl-PL" sz="2400"/>
              <a:t>Retrieved contexts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eriod"/>
            </a:pPr>
            <a:r>
              <a:rPr lang="pl-PL" sz="2400"/>
              <a:t>Responses</a:t>
            </a:r>
          </a:p>
        </p:txBody>
      </p:sp>
    </p:spTree>
    <p:extLst>
      <p:ext uri="{BB962C8B-B14F-4D97-AF65-F5344CB8AC3E}">
        <p14:creationId xmlns:p14="http://schemas.microsoft.com/office/powerpoint/2010/main" val="724026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BFACA-120E-DFA2-41AE-E976DEB1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C65FDD-807F-EEC8-A8CA-AF6918DA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489" y="2286000"/>
            <a:ext cx="12408977" cy="1143000"/>
          </a:xfrm>
        </p:spPr>
        <p:txBody>
          <a:bodyPr>
            <a:normAutofit/>
          </a:bodyPr>
          <a:lstStyle/>
          <a:p>
            <a:r>
              <a:rPr lang="pl-PL"/>
              <a:t>So, as always is it is about a data preparation…</a:t>
            </a:r>
          </a:p>
        </p:txBody>
      </p:sp>
    </p:spTree>
    <p:extLst>
      <p:ext uri="{BB962C8B-B14F-4D97-AF65-F5344CB8AC3E}">
        <p14:creationId xmlns:p14="http://schemas.microsoft.com/office/powerpoint/2010/main" val="1511335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37789-57B8-338E-568C-5F4C6F94A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5A79CC-4D92-9DE7-0249-B97FE785A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20" y="2857500"/>
            <a:ext cx="445834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l-PL"/>
              <a:t>Monitor, analyze </a:t>
            </a:r>
            <a:br>
              <a:rPr lang="pl-PL"/>
            </a:br>
            <a:r>
              <a:rPr lang="pl-PL"/>
              <a:t>and evaluate with Arize Phoenix</a:t>
            </a:r>
          </a:p>
        </p:txBody>
      </p:sp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23C61C30-8186-4DBF-0ABB-6975EE6D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08948"/>
            <a:ext cx="7772400" cy="58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5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B4D44-9E0B-710E-52B6-2EE7D7DE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81F79B-FD14-3288-B670-AAC07764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20" y="2857500"/>
            <a:ext cx="445834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l-PL"/>
              <a:t>Monitor, analyze, evaluate and optimize </a:t>
            </a:r>
            <a:br>
              <a:rPr lang="pl-PL"/>
            </a:br>
            <a:r>
              <a:rPr lang="pl-PL"/>
              <a:t>with Arize Phoenix</a:t>
            </a:r>
          </a:p>
        </p:txBody>
      </p:sp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5405D876-422F-69F0-E1FA-7C309654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829" y="0"/>
            <a:ext cx="7586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86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_aw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tyw_aw" id="{3CEC4B4F-795A-D845-9F0C-14B0FBA9BC3E}" vid="{E3BEDF86-C573-4840-95E2-7D31C61DE2D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motyw_aw</Template>
  <TotalTime>2263</TotalTime>
  <Words>141</Words>
  <Application>Microsoft Macintosh PowerPoint</Application>
  <PresentationFormat>Panoramiczny</PresentationFormat>
  <Paragraphs>25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Arial</vt:lpstr>
      <vt:lpstr>Calibri</vt:lpstr>
      <vt:lpstr>Franklin Gothic Book</vt:lpstr>
      <vt:lpstr>Helvetica Neue Condensed</vt:lpstr>
      <vt:lpstr>motyw_aw</vt:lpstr>
      <vt:lpstr>Retrieval Augmented Generation (RAG)</vt:lpstr>
      <vt:lpstr>Prezentacja programu PowerPoint</vt:lpstr>
      <vt:lpstr>Prezentacja programu PowerPoint</vt:lpstr>
      <vt:lpstr>Prezentacja programu PowerPoint</vt:lpstr>
      <vt:lpstr>Prezentacja programu PowerPoint</vt:lpstr>
      <vt:lpstr>We need…</vt:lpstr>
      <vt:lpstr>So, as always is it is about a data preparation…</vt:lpstr>
      <vt:lpstr>Monitor, analyze  and evaluate with Arize Phoenix</vt:lpstr>
      <vt:lpstr>Monitor, analyze, evaluate and optimize  with Arize Phoenix</vt:lpstr>
      <vt:lpstr>Monitor, analyze, evaluate and optimize  with Arize Phoenix</vt:lpstr>
      <vt:lpstr>Monitor, analyze, evaluate and optimize  with Arize Phoenix</vt:lpstr>
      <vt:lpstr>Gather feedback with Argilla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Inteligencja cyfrowa</dc:title>
  <dc:creator>Wodecki Andrzej</dc:creator>
  <cp:lastModifiedBy>Andrzej Wodecki</cp:lastModifiedBy>
  <cp:revision>152</cp:revision>
  <dcterms:created xsi:type="dcterms:W3CDTF">2023-03-27T08:30:38Z</dcterms:created>
  <dcterms:modified xsi:type="dcterms:W3CDTF">2025-09-26T10:58:24Z</dcterms:modified>
</cp:coreProperties>
</file>